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5" r:id="rId9"/>
    <p:sldId id="267"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9791199-8BBE-470A-96F6-8E42A87D61E5}" type="datetimeFigureOut">
              <a:rPr lang="es-ES" smtClean="0"/>
              <a:t>31/05/2011</a:t>
            </a:fld>
            <a:endParaRPr lang="es-ES"/>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ES"/>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3D5E2F8-AF5A-4EF6-940C-76FE314180C0}"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9791199-8BBE-470A-96F6-8E42A87D61E5}" type="datetimeFigureOut">
              <a:rPr lang="es-ES" smtClean="0"/>
              <a:t>31/05/2011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D5E2F8-AF5A-4EF6-940C-76FE314180C0}"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B9791199-8BBE-470A-96F6-8E42A87D61E5}" type="datetimeFigureOut">
              <a:rPr lang="es-ES" smtClean="0"/>
              <a:t>31/05/2011</a:t>
            </a:fld>
            <a:endParaRPr lang="es-ES"/>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ES"/>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3D5E2F8-AF5A-4EF6-940C-76FE314180C0}"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9791199-8BBE-470A-96F6-8E42A87D61E5}" type="datetimeFigureOut">
              <a:rPr lang="es-ES" smtClean="0"/>
              <a:t>31/05/2011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D5E2F8-AF5A-4EF6-940C-76FE314180C0}"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9791199-8BBE-470A-96F6-8E42A87D61E5}" type="datetimeFigureOut">
              <a:rPr lang="es-ES" smtClean="0"/>
              <a:t>31/05/2011</a:t>
            </a:fld>
            <a:endParaRPr lang="es-ES"/>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ES"/>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73D5E2F8-AF5A-4EF6-940C-76FE314180C0}"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9791199-8BBE-470A-96F6-8E42A87D61E5}" type="datetimeFigureOut">
              <a:rPr lang="es-ES" smtClean="0"/>
              <a:t>31/05/2011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3D5E2F8-AF5A-4EF6-940C-76FE314180C0}"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9791199-8BBE-470A-96F6-8E42A87D61E5}" type="datetimeFigureOut">
              <a:rPr lang="es-ES" smtClean="0"/>
              <a:t>31/05/2011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73D5E2F8-AF5A-4EF6-940C-76FE314180C0}"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9791199-8BBE-470A-96F6-8E42A87D61E5}" type="datetimeFigureOut">
              <a:rPr lang="es-ES" smtClean="0"/>
              <a:t>31/05/2011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73D5E2F8-AF5A-4EF6-940C-76FE314180C0}"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B9791199-8BBE-470A-96F6-8E42A87D61E5}" type="datetimeFigureOut">
              <a:rPr lang="es-ES" smtClean="0"/>
              <a:t>31/05/2011</a:t>
            </a:fld>
            <a:endParaRPr lang="es-ES"/>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ES"/>
          </a:p>
        </p:txBody>
      </p:sp>
      <p:sp>
        <p:nvSpPr>
          <p:cNvPr id="4" name="3 Marcador de número de diapositiva"/>
          <p:cNvSpPr>
            <a:spLocks noGrp="1"/>
          </p:cNvSpPr>
          <p:nvPr>
            <p:ph type="sldNum" sz="quarter" idx="12"/>
          </p:nvPr>
        </p:nvSpPr>
        <p:spPr/>
        <p:txBody>
          <a:bodyPr/>
          <a:lstStyle>
            <a:extLst/>
          </a:lstStyle>
          <a:p>
            <a:fld id="{73D5E2F8-AF5A-4EF6-940C-76FE314180C0}"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9791199-8BBE-470A-96F6-8E42A87D61E5}" type="datetimeFigureOut">
              <a:rPr lang="es-ES" smtClean="0"/>
              <a:t>31/05/2011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3D5E2F8-AF5A-4EF6-940C-76FE314180C0}"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B9791199-8BBE-470A-96F6-8E42A87D61E5}" type="datetimeFigureOut">
              <a:rPr lang="es-ES" smtClean="0"/>
              <a:t>31/05/2011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3D5E2F8-AF5A-4EF6-940C-76FE314180C0}" type="slidenum">
              <a:rPr lang="es-ES" smtClean="0"/>
              <a:t>‹Nº›</a:t>
            </a:fld>
            <a:endParaRPr lang="es-ES"/>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9791199-8BBE-470A-96F6-8E42A87D61E5}" type="datetimeFigureOut">
              <a:rPr lang="es-ES" smtClean="0"/>
              <a:t>31/05/2011</a:t>
            </a:fld>
            <a:endParaRPr lang="es-ES"/>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ES"/>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3D5E2F8-AF5A-4EF6-940C-76FE314180C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who.int/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ES" dirty="0"/>
              <a:t>EL ALUMNADO CON ALTAS CAPACIDADES </a:t>
            </a:r>
            <a:br>
              <a:rPr lang="es-ES" dirty="0"/>
            </a:br>
            <a:endParaRPr lang="es-ES" dirty="0"/>
          </a:p>
        </p:txBody>
      </p:sp>
      <p:sp>
        <p:nvSpPr>
          <p:cNvPr id="3" name="2 Subtítulo"/>
          <p:cNvSpPr>
            <a:spLocks noGrp="1"/>
          </p:cNvSpPr>
          <p:nvPr>
            <p:ph type="subTitle" idx="1"/>
          </p:nvPr>
        </p:nvSpPr>
        <p:spPr/>
        <p:txBody>
          <a:bodyPr>
            <a:normAutofit lnSpcReduction="10000"/>
          </a:bodyPr>
          <a:lstStyle/>
          <a:p>
            <a:r>
              <a:rPr lang="es-ES" dirty="0"/>
              <a:t>Álvarez López-</a:t>
            </a:r>
            <a:r>
              <a:rPr lang="es-ES" dirty="0" err="1"/>
              <a:t>Lendínez</a:t>
            </a:r>
            <a:r>
              <a:rPr lang="es-ES" dirty="0"/>
              <a:t>, María </a:t>
            </a:r>
          </a:p>
          <a:p>
            <a:r>
              <a:rPr lang="es-ES" dirty="0"/>
              <a:t>Bernal </a:t>
            </a:r>
            <a:r>
              <a:rPr lang="es-ES" dirty="0" err="1"/>
              <a:t>Aristizabal</a:t>
            </a:r>
            <a:r>
              <a:rPr lang="es-ES" dirty="0"/>
              <a:t> , Manuel </a:t>
            </a:r>
          </a:p>
          <a:p>
            <a:r>
              <a:rPr lang="es-ES" dirty="0"/>
              <a:t>Pérez Molina, Libertad</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a:t>La </a:t>
            </a:r>
            <a:r>
              <a:rPr lang="es-ES" u="sng" dirty="0">
                <a:hlinkClick r:id="rId2"/>
              </a:rPr>
              <a:t>Organización Mundial de la Salud</a:t>
            </a:r>
            <a:r>
              <a:rPr lang="es-ES" dirty="0"/>
              <a:t> (OMS) define a una persona superdotada como aquella que cuenta con un coeficiente intelectual superior a 130. Se estima que un 2% de los niños reúnen los requisitos para ser considerados como superdotados.</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p:cNvPicPr>
          <p:nvPr>
            <p:ph idx="1"/>
          </p:nvPr>
        </p:nvPicPr>
        <p:blipFill>
          <a:blip r:embed="rId2" cstate="print"/>
          <a:srcRect/>
          <a:stretch>
            <a:fillRect/>
          </a:stretch>
        </p:blipFill>
        <p:spPr bwMode="auto">
          <a:xfrm>
            <a:off x="827584" y="764704"/>
            <a:ext cx="7704856" cy="460851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52736"/>
            <a:ext cx="8229600" cy="5073427"/>
          </a:xfrm>
        </p:spPr>
        <p:txBody>
          <a:bodyPr>
            <a:normAutofit/>
          </a:bodyPr>
          <a:lstStyle/>
          <a:p>
            <a:r>
              <a:rPr lang="es-ES" u="sng" dirty="0" smtClean="0"/>
              <a:t>Talento</a:t>
            </a:r>
            <a:r>
              <a:rPr lang="es-ES" dirty="0" smtClean="0"/>
              <a:t> a </a:t>
            </a:r>
            <a:r>
              <a:rPr lang="es-ES" dirty="0"/>
              <a:t>aquella que muestra una elevada aptitud en un ámbito o tipo de </a:t>
            </a:r>
            <a:r>
              <a:rPr lang="es-ES" dirty="0" smtClean="0"/>
              <a:t>información</a:t>
            </a:r>
          </a:p>
          <a:p>
            <a:r>
              <a:rPr lang="es-ES" u="sng" dirty="0" smtClean="0"/>
              <a:t>Precocidad</a:t>
            </a:r>
            <a:r>
              <a:rPr lang="es-ES" dirty="0" smtClean="0"/>
              <a:t> </a:t>
            </a:r>
            <a:r>
              <a:rPr lang="es-ES" dirty="0"/>
              <a:t>no es un fenómeno intelectual, propiamente dicho, sino evolutivo y, por tanto, implica un ritmo de desarrollo más rápido, pero no el logro de niveles de desarrollo superiores. Los alumnos con precocidad suelen manifestar  un mayor número de recursos intelectuales que sus compañeros mientras estos están </a:t>
            </a:r>
            <a:r>
              <a:rPr lang="es-ES" dirty="0" smtClean="0"/>
              <a:t>madurando</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Las necesidades del alumnado con altas capacidades intelectuales</a:t>
            </a:r>
            <a:endParaRPr lang="es-ES" dirty="0"/>
          </a:p>
        </p:txBody>
      </p:sp>
      <p:sp>
        <p:nvSpPr>
          <p:cNvPr id="3" name="2 Marcador de contenido"/>
          <p:cNvSpPr>
            <a:spLocks noGrp="1"/>
          </p:cNvSpPr>
          <p:nvPr>
            <p:ph idx="1"/>
          </p:nvPr>
        </p:nvSpPr>
        <p:spPr/>
        <p:txBody>
          <a:bodyPr>
            <a:normAutofit/>
          </a:bodyPr>
          <a:lstStyle/>
          <a:p>
            <a:r>
              <a:rPr lang="es-ES" dirty="0" smtClean="0"/>
              <a:t>deben </a:t>
            </a:r>
            <a:r>
              <a:rPr lang="es-ES" i="1" dirty="0"/>
              <a:t>ser detectadas y atendidas,</a:t>
            </a:r>
            <a:r>
              <a:rPr lang="es-ES" dirty="0"/>
              <a:t> del mismo modo que el alumnado con necesidades especificas de apoyo educativo. Los profesores deben contar con los apoyos suficientes para llevar a cabo esta labro y al mismo tiempo, los padres deben recibir el adecuado asesoramiento individualizado, así como la información necesaria que les ayude en la educación de sus hijos.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a:t>Habrá de tenerse en cuenta, </a:t>
            </a:r>
            <a:r>
              <a:rPr lang="es-ES" dirty="0" smtClean="0"/>
              <a:t>que </a:t>
            </a:r>
            <a:r>
              <a:rPr lang="es-ES" dirty="0"/>
              <a:t>estas necesidades varían de acuerdo con la edad; particularmente las necesidades </a:t>
            </a:r>
            <a:r>
              <a:rPr lang="es-ES" i="1" dirty="0"/>
              <a:t>sociales </a:t>
            </a:r>
            <a:r>
              <a:rPr lang="es-ES" dirty="0"/>
              <a:t>y </a:t>
            </a:r>
            <a:r>
              <a:rPr lang="es-ES" i="1" dirty="0"/>
              <a:t>afectivas </a:t>
            </a:r>
            <a:r>
              <a:rPr lang="es-ES" dirty="0"/>
              <a:t>cobran mayor relevancia en determinados momentos evolutivos de los sujetos</a:t>
            </a:r>
            <a:r>
              <a:rPr lang="es-ES" dirty="0" smtClean="0"/>
              <a:t>.</a:t>
            </a:r>
          </a:p>
          <a:p>
            <a:r>
              <a:rPr lang="es-ES" dirty="0" smtClean="0"/>
              <a:t>Psicológicas, intelectuales y sociales</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p:cNvPicPr>
          <p:nvPr>
            <p:ph idx="1"/>
          </p:nvPr>
        </p:nvPicPr>
        <p:blipFill>
          <a:blip r:embed="rId2" cstate="print"/>
          <a:srcRect/>
          <a:stretch>
            <a:fillRect/>
          </a:stretch>
        </p:blipFill>
        <p:spPr bwMode="auto">
          <a:xfrm>
            <a:off x="2195736" y="1196752"/>
            <a:ext cx="4673302" cy="43204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Legislación</a:t>
            </a:r>
            <a:br>
              <a:rPr lang="es-ES" dirty="0" smtClean="0"/>
            </a:br>
            <a:endParaRPr lang="es-ES" dirty="0"/>
          </a:p>
        </p:txBody>
      </p:sp>
      <p:sp>
        <p:nvSpPr>
          <p:cNvPr id="3" name="2 Marcador de contenido"/>
          <p:cNvSpPr>
            <a:spLocks noGrp="1"/>
          </p:cNvSpPr>
          <p:nvPr>
            <p:ph idx="1"/>
          </p:nvPr>
        </p:nvSpPr>
        <p:spPr/>
        <p:txBody>
          <a:bodyPr/>
          <a:lstStyle/>
          <a:p>
            <a:r>
              <a:rPr lang="es-ES" dirty="0" smtClean="0"/>
              <a:t>LOGSE</a:t>
            </a:r>
          </a:p>
          <a:p>
            <a:r>
              <a:rPr lang="es-ES" dirty="0" smtClean="0"/>
              <a:t>LOCE</a:t>
            </a:r>
          </a:p>
          <a:p>
            <a:r>
              <a:rPr lang="es-ES" dirty="0" smtClean="0"/>
              <a:t>LOE</a:t>
            </a:r>
          </a:p>
          <a:p>
            <a:r>
              <a:rPr lang="es-ES" dirty="0" smtClean="0"/>
              <a:t>RD 696/95</a:t>
            </a:r>
          </a:p>
          <a:p>
            <a:r>
              <a:rPr lang="es-ES" dirty="0" smtClean="0"/>
              <a:t>RD 943/03</a:t>
            </a:r>
          </a:p>
          <a:p>
            <a:r>
              <a:rPr lang="es-ES" dirty="0" smtClean="0"/>
              <a:t>LOE 2/06</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a:bodyPr>
          <a:lstStyle/>
          <a:p>
            <a:r>
              <a:rPr lang="es-ES" i="1" dirty="0" smtClean="0"/>
              <a:t>¿Necesitan </a:t>
            </a:r>
            <a:r>
              <a:rPr lang="es-ES" i="1" dirty="0"/>
              <a:t>también una atención educativa personalizada</a:t>
            </a:r>
            <a:r>
              <a:rPr lang="es-ES" i="1" dirty="0" smtClean="0"/>
              <a:t>?</a:t>
            </a:r>
          </a:p>
          <a:p>
            <a:r>
              <a:rPr lang="es-ES" i="1" dirty="0"/>
              <a:t>¿Quiénes son?</a:t>
            </a:r>
            <a:endParaRPr lang="es-ES" dirty="0"/>
          </a:p>
          <a:p>
            <a:r>
              <a:rPr lang="es-ES" i="1" dirty="0"/>
              <a:t>¿Cómo podemos identificarlos?</a:t>
            </a:r>
            <a:endParaRPr lang="es-ES" dirty="0"/>
          </a:p>
          <a:p>
            <a:r>
              <a:rPr lang="es-ES" i="1" dirty="0" smtClean="0"/>
              <a:t>¿</a:t>
            </a:r>
            <a:r>
              <a:rPr lang="es-ES" i="1" dirty="0"/>
              <a:t>Cuáles son sus necesidades educativas?</a:t>
            </a:r>
            <a:endParaRPr lang="es-ES" dirty="0"/>
          </a:p>
          <a:p>
            <a:r>
              <a:rPr lang="es-ES" dirty="0" smtClean="0"/>
              <a:t>ETC .</a:t>
            </a:r>
            <a:endParaRPr lang="es-ES" dirty="0"/>
          </a:p>
        </p:txBody>
      </p:sp>
    </p:spTree>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16</TotalTime>
  <Words>274</Words>
  <Application>Microsoft Office PowerPoint</Application>
  <PresentationFormat>Presentación en pantalla (4:3)</PresentationFormat>
  <Paragraphs>23</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Opulento</vt:lpstr>
      <vt:lpstr>EL ALUMNADO CON ALTAS CAPACIDADES  </vt:lpstr>
      <vt:lpstr>Diapositiva 2</vt:lpstr>
      <vt:lpstr>Diapositiva 3</vt:lpstr>
      <vt:lpstr>Diapositiva 4</vt:lpstr>
      <vt:lpstr>Las necesidades del alumnado con altas capacidades intelectuales</vt:lpstr>
      <vt:lpstr>Diapositiva 6</vt:lpstr>
      <vt:lpstr>Diapositiva 7</vt:lpstr>
      <vt:lpstr>Legislación </vt:lpstr>
      <vt:lpstr>Diapositiva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ALUMNADO CON ALTAS CAPACIDADES  </dc:title>
  <dc:creator>oem</dc:creator>
  <cp:lastModifiedBy>oem</cp:lastModifiedBy>
  <cp:revision>3</cp:revision>
  <dcterms:created xsi:type="dcterms:W3CDTF">2011-05-31T16:05:36Z</dcterms:created>
  <dcterms:modified xsi:type="dcterms:W3CDTF">2011-05-31T16:21:36Z</dcterms:modified>
</cp:coreProperties>
</file>